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CC692A-0527-486D-BA76-1CE9C16A89F0}" type="datetimeFigureOut">
              <a:rPr lang="en-US" smtClean="0"/>
              <a:pPr/>
              <a:t>4/10/2012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ABC4E5F-DB67-4323-9047-3597398A47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comb/>
    <p:sndAc>
      <p:stSnd>
        <p:snd r:embed="rId1" name="breez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CC692A-0527-486D-BA76-1CE9C16A89F0}" type="datetimeFigureOut">
              <a:rPr lang="en-US" smtClean="0"/>
              <a:pPr/>
              <a:t>4/10/2012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3CC692A-0527-486D-BA76-1CE9C16A89F0}" type="datetimeFigureOut">
              <a:rPr lang="en-US" smtClean="0"/>
              <a:pPr/>
              <a:t>4/10/2012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CC692A-0527-486D-BA76-1CE9C16A89F0}" type="datetimeFigureOut">
              <a:rPr lang="en-US" smtClean="0"/>
              <a:pPr/>
              <a:t>4/10/2012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CC692A-0527-486D-BA76-1CE9C16A89F0}" type="datetimeFigureOut">
              <a:rPr lang="en-US" smtClean="0"/>
              <a:pPr/>
              <a:t>4/10/2012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ABC4E5F-DB67-4323-9047-3597398A47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comb/>
    <p:sndAc>
      <p:stSnd>
        <p:snd r:embed="rId1" name="breez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CC692A-0527-486D-BA76-1CE9C16A89F0}" type="datetimeFigureOut">
              <a:rPr lang="en-US" smtClean="0"/>
              <a:pPr/>
              <a:t>4/10/2012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CC692A-0527-486D-BA76-1CE9C16A89F0}" type="datetimeFigureOut">
              <a:rPr lang="en-US" smtClean="0"/>
              <a:pPr/>
              <a:t>4/10/2012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3CC692A-0527-486D-BA76-1CE9C16A89F0}" type="datetimeFigureOut">
              <a:rPr lang="en-US" smtClean="0"/>
              <a:pPr/>
              <a:t>4/10/2012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3CC692A-0527-486D-BA76-1CE9C16A89F0}" type="datetimeFigureOut">
              <a:rPr lang="en-US" smtClean="0"/>
              <a:pPr/>
              <a:t>4/10/2012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CC692A-0527-486D-BA76-1CE9C16A89F0}" type="datetimeFigureOut">
              <a:rPr lang="en-US" smtClean="0"/>
              <a:pPr/>
              <a:t>4/10/2012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BC4E5F-DB67-4323-9047-3597398A4770}" type="slidenum">
              <a:rPr lang="en-US" smtClean="0"/>
              <a:pPr/>
              <a:t>‹#›</a:t>
            </a:fld>
            <a:endParaRPr lang="en-US"/>
          </a:p>
        </p:txBody>
      </p:sp>
    </p:spTree>
  </p:cSld>
  <p:clrMapOvr>
    <a:masterClrMapping/>
  </p:clrMapOvr>
  <p:transition spd="med">
    <p:comb/>
    <p:sndAc>
      <p:stSnd>
        <p:snd r:embed="rId1" name="breez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3CC692A-0527-486D-BA76-1CE9C16A89F0}" type="datetimeFigureOut">
              <a:rPr lang="en-US" smtClean="0"/>
              <a:pPr/>
              <a:t>4/10/2012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BC4E5F-DB67-4323-9047-3597398A477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comb/>
    <p:sndAc>
      <p:stSnd>
        <p:snd r:embed="rId1" name="breez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CC692A-0527-486D-BA76-1CE9C16A89F0}" type="datetimeFigureOut">
              <a:rPr lang="en-US" smtClean="0"/>
              <a:pPr/>
              <a:t>4/10/2012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ABC4E5F-DB67-4323-9047-3597398A47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comb/>
    <p:sndAc>
      <p:stSnd>
        <p:snd r:embed="rId13" name="breeze.wav"/>
      </p:stSnd>
    </p:sndAc>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elpguide.org/mental/suicide_prevention.htm"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www.cmha.ca/bins/content_page.asp?cid=3-101-102" TargetMode="External"/><Relationship Id="rId4" Type="http://schemas.openxmlformats.org/officeDocument/2006/relationships/hyperlink" Target="http://www.who.int/mental_health/prevention/suicide/suicideprevent/e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772400" cy="1470025"/>
          </a:xfrm>
        </p:spPr>
        <p:txBody>
          <a:bodyPr>
            <a:noAutofit/>
          </a:bodyPr>
          <a:lstStyle/>
          <a:p>
            <a:r>
              <a:rPr lang="en-US" sz="9600" b="1" i="1" dirty="0" smtClean="0">
                <a:solidFill>
                  <a:srgbClr val="FFFF00"/>
                </a:solidFill>
                <a:latin typeface="Freestyle Script" pitchFamily="66" charset="0"/>
              </a:rPr>
              <a:t>Preventing Suicide</a:t>
            </a:r>
            <a:endParaRPr lang="en-US" sz="9600" b="1" i="1" dirty="0">
              <a:solidFill>
                <a:srgbClr val="FFFF00"/>
              </a:solidFill>
              <a:latin typeface="Freestyle Script" pitchFamily="66" charset="0"/>
            </a:endParaRPr>
          </a:p>
        </p:txBody>
      </p:sp>
      <p:sp>
        <p:nvSpPr>
          <p:cNvPr id="3" name="Subtitle 2"/>
          <p:cNvSpPr>
            <a:spLocks noGrp="1"/>
          </p:cNvSpPr>
          <p:nvPr>
            <p:ph type="subTitle" idx="1"/>
          </p:nvPr>
        </p:nvSpPr>
        <p:spPr/>
        <p:txBody>
          <a:bodyPr/>
          <a:lstStyle/>
          <a:p>
            <a:r>
              <a:rPr lang="en-US" dirty="0" smtClean="0"/>
              <a:t>BY: FELECIA HANKERSON</a:t>
            </a:r>
          </a:p>
          <a:p>
            <a:r>
              <a:rPr lang="en-US" dirty="0" smtClean="0"/>
              <a:t>DUE: APRIL 11, 2012</a:t>
            </a:r>
            <a:endParaRPr lang="en-US" dirty="0"/>
          </a:p>
        </p:txBody>
      </p:sp>
      <p:pic>
        <p:nvPicPr>
          <p:cNvPr id="4" name="Picture 3" descr="SUICIDE.jpg"/>
          <p:cNvPicPr>
            <a:picLocks noChangeAspect="1"/>
          </p:cNvPicPr>
          <p:nvPr/>
        </p:nvPicPr>
        <p:blipFill>
          <a:blip r:embed="rId3" cstate="print"/>
          <a:stretch>
            <a:fillRect/>
          </a:stretch>
        </p:blipFill>
        <p:spPr>
          <a:xfrm>
            <a:off x="3505200" y="4419600"/>
            <a:ext cx="4572000" cy="2227012"/>
          </a:xfrm>
          <a:prstGeom prst="rect">
            <a:avLst/>
          </a:prstGeom>
        </p:spPr>
      </p:pic>
    </p:spTree>
  </p:cSld>
  <p:clrMapOvr>
    <a:masterClrMapping/>
  </p:clrMapOvr>
  <p:transition spd="med">
    <p:comb/>
    <p:sndAc>
      <p:stSnd>
        <p:snd r:embed="rId2" name="breez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smtClean="0">
                <a:hlinkClick r:id="rId3"/>
              </a:rPr>
              <a:t>helpguide.org/mental/suicide_prevention.htm</a:t>
            </a:r>
            <a:endParaRPr lang="en-US" dirty="0" smtClean="0"/>
          </a:p>
          <a:p>
            <a:r>
              <a:rPr lang="en-US" dirty="0" smtClean="0">
                <a:hlinkClick r:id="rId4"/>
              </a:rPr>
              <a:t>http://www.who.int/mental_health/prevention/suicide/suicideprevent/en</a:t>
            </a:r>
            <a:r>
              <a:rPr lang="en-US" dirty="0" smtClean="0">
                <a:hlinkClick r:id="rId4"/>
              </a:rPr>
              <a:t>/</a:t>
            </a:r>
            <a:endParaRPr lang="en-US" dirty="0" smtClean="0"/>
          </a:p>
          <a:p>
            <a:r>
              <a:rPr lang="en-US" dirty="0" smtClean="0">
                <a:hlinkClick r:id="rId5"/>
              </a:rPr>
              <a:t>http://</a:t>
            </a:r>
            <a:r>
              <a:rPr lang="en-US" dirty="0" smtClean="0">
                <a:hlinkClick r:id="rId5"/>
              </a:rPr>
              <a:t>www.cmha.ca/bins/content_page.asp?cid=3-101-102</a:t>
            </a:r>
            <a:endParaRPr lang="en-US" dirty="0" smtClean="0"/>
          </a:p>
          <a:p>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THANK FOR WATCHING </a:t>
            </a:r>
            <a:endParaRPr lang="en-US" sz="4800" dirty="0"/>
          </a:p>
        </p:txBody>
      </p:sp>
      <p:sp>
        <p:nvSpPr>
          <p:cNvPr id="3" name="Text Placeholder 2"/>
          <p:cNvSpPr>
            <a:spLocks noGrp="1"/>
          </p:cNvSpPr>
          <p:nvPr>
            <p:ph type="body" sz="half" idx="2"/>
          </p:nvPr>
        </p:nvSpPr>
        <p:spPr/>
        <p:txBody>
          <a:bodyPr>
            <a:normAutofit/>
          </a:bodyPr>
          <a:lstStyle/>
          <a:p>
            <a:pPr algn="ctr"/>
            <a:r>
              <a:rPr lang="en-US" sz="2800" dirty="0" smtClean="0"/>
              <a:t>BY: FELECIA HANKERSON </a:t>
            </a:r>
            <a:endParaRPr lang="en-US" sz="2800" dirty="0"/>
          </a:p>
        </p:txBody>
      </p:sp>
      <p:pic>
        <p:nvPicPr>
          <p:cNvPr id="5" name="Picture Placeholder 4" descr="untitled.bmp"/>
          <p:cNvPicPr>
            <a:picLocks noGrp="1" noChangeAspect="1"/>
          </p:cNvPicPr>
          <p:nvPr>
            <p:ph type="pic" idx="1"/>
          </p:nvPr>
        </p:nvPicPr>
        <p:blipFill>
          <a:blip r:embed="rId3" cstate="print"/>
          <a:srcRect l="9945" r="9945"/>
          <a:stretch>
            <a:fillRect/>
          </a:stretch>
        </p:blipFill>
        <p:spPr/>
      </p:pic>
    </p:spTree>
  </p:cSld>
  <p:clrMapOvr>
    <a:masterClrMapping/>
  </p:clrMapOvr>
  <p:transition spd="med">
    <p:comb/>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SPOTTING THE SIGNS AND HELPING A SUICIDAL PERSON…</a:t>
            </a:r>
            <a:endParaRPr lang="en-US" dirty="0"/>
          </a:p>
        </p:txBody>
      </p:sp>
      <p:sp>
        <p:nvSpPr>
          <p:cNvPr id="3" name="Content Placeholder 2"/>
          <p:cNvSpPr>
            <a:spLocks noGrp="1"/>
          </p:cNvSpPr>
          <p:nvPr>
            <p:ph idx="1"/>
          </p:nvPr>
        </p:nvSpPr>
        <p:spPr/>
        <p:txBody>
          <a:bodyPr/>
          <a:lstStyle/>
          <a:p>
            <a:r>
              <a:rPr lang="en-US" dirty="0" smtClean="0"/>
              <a:t>A suicidal person may not ask for help, but doesn’t mean that help isn’t wanted.</a:t>
            </a:r>
          </a:p>
          <a:p>
            <a:r>
              <a:rPr lang="en-US" dirty="0" smtClean="0"/>
              <a:t>Most people who commit suicide don’t want to die, they just want to stop hurting.</a:t>
            </a:r>
          </a:p>
          <a:p>
            <a:r>
              <a:rPr lang="en-US" dirty="0" smtClean="0"/>
              <a:t>Suicide prevention starts with recognizing the warning signs and taking them seriously.</a:t>
            </a:r>
          </a:p>
          <a:p>
            <a:r>
              <a:rPr lang="en-US" dirty="0" smtClean="0"/>
              <a:t>The best way to prevent suicide is to recognizing these warning signs and how to respond if you spot them.</a:t>
            </a:r>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warnings group</a:t>
            </a:r>
            <a:endParaRPr lang="en-US" dirty="0"/>
          </a:p>
        </p:txBody>
      </p:sp>
      <p:sp>
        <p:nvSpPr>
          <p:cNvPr id="3" name="Content Placeholder 2"/>
          <p:cNvSpPr>
            <a:spLocks noGrp="1"/>
          </p:cNvSpPr>
          <p:nvPr>
            <p:ph idx="1"/>
          </p:nvPr>
        </p:nvSpPr>
        <p:spPr/>
        <p:txBody>
          <a:bodyPr>
            <a:normAutofit fontScale="70000" lnSpcReduction="20000"/>
          </a:bodyPr>
          <a:lstStyle/>
          <a:p>
            <a:pPr fontAlgn="t">
              <a:buNone/>
            </a:pPr>
            <a:endParaRPr lang="en-US" b="1" dirty="0" smtClean="0"/>
          </a:p>
          <a:p>
            <a:pPr fontAlgn="t"/>
            <a:r>
              <a:rPr lang="en-US" b="1" dirty="0" smtClean="0"/>
              <a:t>Talking about suicide</a:t>
            </a:r>
            <a:endParaRPr lang="en-US" dirty="0" smtClean="0"/>
          </a:p>
          <a:p>
            <a:pPr fontAlgn="t"/>
            <a:r>
              <a:rPr lang="en-US" dirty="0" smtClean="0"/>
              <a:t>Any talk about suicide, dying, or self-harm, such as "I wish I hadn't been born," "If I see you again...," and "I'd be better off dead."</a:t>
            </a:r>
          </a:p>
          <a:p>
            <a:pPr fontAlgn="t"/>
            <a:r>
              <a:rPr lang="en-US" b="1" dirty="0" smtClean="0"/>
              <a:t>Seeking out lethal means</a:t>
            </a:r>
            <a:endParaRPr lang="en-US" dirty="0" smtClean="0"/>
          </a:p>
          <a:p>
            <a:pPr fontAlgn="t"/>
            <a:r>
              <a:rPr lang="en-US" dirty="0" smtClean="0"/>
              <a:t>Seeking access to guns, pills, knives, or other objects that could be used in a suicide attempt.</a:t>
            </a:r>
          </a:p>
          <a:p>
            <a:pPr fontAlgn="t"/>
            <a:r>
              <a:rPr lang="en-US" b="1" dirty="0" smtClean="0"/>
              <a:t>Preoccupation with death</a:t>
            </a:r>
            <a:endParaRPr lang="en-US" dirty="0" smtClean="0"/>
          </a:p>
          <a:p>
            <a:pPr fontAlgn="t"/>
            <a:r>
              <a:rPr lang="en-US" dirty="0" smtClean="0"/>
              <a:t>Unusual focus on death, dying, or violence. Writing poems or stories about death.</a:t>
            </a:r>
          </a:p>
          <a:p>
            <a:pPr fontAlgn="t"/>
            <a:r>
              <a:rPr lang="en-US" b="1" dirty="0" smtClean="0"/>
              <a:t>No hope for the future</a:t>
            </a:r>
            <a:endParaRPr lang="en-US" dirty="0" smtClean="0"/>
          </a:p>
          <a:p>
            <a:pPr fontAlgn="t"/>
            <a:r>
              <a:rPr lang="en-US" dirty="0" smtClean="0"/>
              <a:t>Feelings of helplessness, hopelessness, and being trapped ("There's no way out"). Belief that things will never get better or change.</a:t>
            </a:r>
          </a:p>
          <a:p>
            <a:pPr fontAlgn="t"/>
            <a:r>
              <a:rPr lang="en-US" b="1" dirty="0" smtClean="0"/>
              <a:t>Self-loathing, self-hatred</a:t>
            </a:r>
            <a:endParaRPr lang="en-US" dirty="0" smtClean="0"/>
          </a:p>
          <a:p>
            <a:pPr fontAlgn="t"/>
            <a:r>
              <a:rPr lang="en-US" dirty="0" smtClean="0"/>
              <a:t>Feelings of worthlessness, guilt, shame, and self-hatred. Feeling like a burden ("Everyone would be better off without me").</a:t>
            </a:r>
          </a:p>
          <a:p>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warnings cont….</a:t>
            </a:r>
            <a:endParaRPr lang="en-US" dirty="0"/>
          </a:p>
        </p:txBody>
      </p:sp>
      <p:sp>
        <p:nvSpPr>
          <p:cNvPr id="3" name="Content Placeholder 2"/>
          <p:cNvSpPr>
            <a:spLocks noGrp="1"/>
          </p:cNvSpPr>
          <p:nvPr>
            <p:ph idx="1"/>
          </p:nvPr>
        </p:nvSpPr>
        <p:spPr/>
        <p:txBody>
          <a:bodyPr>
            <a:normAutofit fontScale="77500" lnSpcReduction="20000"/>
          </a:bodyPr>
          <a:lstStyle/>
          <a:p>
            <a:pPr fontAlgn="t"/>
            <a:r>
              <a:rPr lang="en-US" b="1" dirty="0" smtClean="0"/>
              <a:t>Getting affairs in order</a:t>
            </a:r>
            <a:endParaRPr lang="en-US" dirty="0" smtClean="0"/>
          </a:p>
          <a:p>
            <a:pPr fontAlgn="t"/>
            <a:r>
              <a:rPr lang="en-US" dirty="0" smtClean="0"/>
              <a:t>Making out a will. Giving away prized possessions. Making arrangements for family members.</a:t>
            </a:r>
          </a:p>
          <a:p>
            <a:pPr fontAlgn="t"/>
            <a:r>
              <a:rPr lang="en-US" b="1" dirty="0" smtClean="0"/>
              <a:t>Saying goodbye</a:t>
            </a:r>
            <a:endParaRPr lang="en-US" dirty="0" smtClean="0"/>
          </a:p>
          <a:p>
            <a:pPr fontAlgn="t"/>
            <a:r>
              <a:rPr lang="en-US" dirty="0" smtClean="0"/>
              <a:t>Unusual or unexpected visits or calls to family and friends. Saying goodbye to people as if they won't be seen again.</a:t>
            </a:r>
          </a:p>
          <a:p>
            <a:pPr fontAlgn="t"/>
            <a:r>
              <a:rPr lang="en-US" b="1" dirty="0" smtClean="0"/>
              <a:t>Withdrawing from others</a:t>
            </a:r>
            <a:endParaRPr lang="en-US" dirty="0" smtClean="0"/>
          </a:p>
          <a:p>
            <a:pPr fontAlgn="t"/>
            <a:r>
              <a:rPr lang="en-US" dirty="0" smtClean="0"/>
              <a:t>Withdrawing from friends and family. Increasing social isolation. Desire to be left alone.</a:t>
            </a:r>
          </a:p>
          <a:p>
            <a:pPr fontAlgn="t"/>
            <a:r>
              <a:rPr lang="en-US" b="1" dirty="0" smtClean="0"/>
              <a:t>Self-destructive behavior</a:t>
            </a:r>
            <a:endParaRPr lang="en-US" dirty="0" smtClean="0"/>
          </a:p>
          <a:p>
            <a:pPr fontAlgn="t"/>
            <a:r>
              <a:rPr lang="en-US" dirty="0" smtClean="0"/>
              <a:t>Increased alcohol or drug use, reckless driving, unsafe sex. Taking unnecessary risks as if they have a "death wish."</a:t>
            </a:r>
          </a:p>
          <a:p>
            <a:pPr fontAlgn="t"/>
            <a:r>
              <a:rPr lang="en-US" b="1" dirty="0" smtClean="0"/>
              <a:t>Sudden sense of calm</a:t>
            </a:r>
            <a:endParaRPr lang="en-US" dirty="0" smtClean="0"/>
          </a:p>
          <a:p>
            <a:pPr fontAlgn="t"/>
            <a:r>
              <a:rPr lang="en-US" dirty="0" smtClean="0"/>
              <a:t>A sudden sense of calm and happiness after being extremely depressed can mean that the person has made a decision to commit suicide.</a:t>
            </a:r>
          </a:p>
          <a:p>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 PREVENTION</a:t>
            </a:r>
            <a:endParaRPr lang="en-US" dirty="0"/>
          </a:p>
        </p:txBody>
      </p:sp>
      <p:sp>
        <p:nvSpPr>
          <p:cNvPr id="3" name="Content Placeholder 2"/>
          <p:cNvSpPr>
            <a:spLocks noGrp="1"/>
          </p:cNvSpPr>
          <p:nvPr>
            <p:ph idx="1"/>
          </p:nvPr>
        </p:nvSpPr>
        <p:spPr/>
        <p:txBody>
          <a:bodyPr/>
          <a:lstStyle/>
          <a:p>
            <a:r>
              <a:rPr lang="en-US" dirty="0" smtClean="0"/>
              <a:t>Every year, almost one million people die from suicide; a “global” mortality rate of 16per 100,000, or one death every 40 seconds.</a:t>
            </a:r>
          </a:p>
          <a:p>
            <a:r>
              <a:rPr lang="en-US" dirty="0" smtClean="0"/>
              <a:t>In the last 45 years suicide rates have increased by 60% worldwide. Suicide is among the three leading causes of the death among those aged 15-44 years in some countries.</a:t>
            </a:r>
          </a:p>
          <a:p>
            <a:r>
              <a:rPr lang="en-US" dirty="0" smtClean="0"/>
              <a:t>Second leading cause of death in the 10-24 years age group.</a:t>
            </a:r>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suicide (Teenage Depression)</a:t>
            </a:r>
            <a:endParaRPr lang="en-US" dirty="0"/>
          </a:p>
        </p:txBody>
      </p:sp>
      <p:sp>
        <p:nvSpPr>
          <p:cNvPr id="3" name="Content Placeholder 2"/>
          <p:cNvSpPr>
            <a:spLocks noGrp="1"/>
          </p:cNvSpPr>
          <p:nvPr>
            <p:ph idx="1"/>
          </p:nvPr>
        </p:nvSpPr>
        <p:spPr/>
        <p:txBody>
          <a:bodyPr/>
          <a:lstStyle/>
          <a:p>
            <a:r>
              <a:rPr lang="en-US" dirty="0" smtClean="0"/>
              <a:t>Long / frequent periods of sadness (“the blues”)</a:t>
            </a:r>
          </a:p>
          <a:p>
            <a:r>
              <a:rPr lang="en-US" dirty="0" smtClean="0"/>
              <a:t>Irritability</a:t>
            </a:r>
          </a:p>
          <a:p>
            <a:r>
              <a:rPr lang="en-US" dirty="0" smtClean="0"/>
              <a:t>Mood swings</a:t>
            </a:r>
          </a:p>
          <a:p>
            <a:r>
              <a:rPr lang="en-US" dirty="0" smtClean="0"/>
              <a:t>Anxiety</a:t>
            </a:r>
          </a:p>
          <a:p>
            <a:r>
              <a:rPr lang="en-US" dirty="0" smtClean="0"/>
              <a:t>Dramatic changes in weight, diet,  sleep and friends</a:t>
            </a:r>
          </a:p>
          <a:p>
            <a:r>
              <a:rPr lang="en-US" dirty="0" smtClean="0"/>
              <a:t>Feelings of worthlessness</a:t>
            </a:r>
          </a:p>
          <a:p>
            <a:r>
              <a:rPr lang="en-US" dirty="0" smtClean="0"/>
              <a:t>Feelings of unexplained / unreasonable guilt</a:t>
            </a:r>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Teenage depression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“Its important to help treat teen depression before it develops into suicide attempts.”</a:t>
            </a:r>
          </a:p>
          <a:p>
            <a:r>
              <a:rPr lang="en-US" dirty="0" smtClean="0"/>
              <a:t>Depression is not the only possible cause of teen suicide. There are others. It is important to note that some of the following can also cause depression, which can in turn lead to teen suicide. Suicide is rarely the result of one factor. Often there are different factors pressuring the teenager at the same time.</a:t>
            </a:r>
          </a:p>
          <a:p>
            <a:r>
              <a:rPr lang="en-US" i="1" dirty="0" smtClean="0"/>
              <a:t>Substance abuse.</a:t>
            </a:r>
            <a:r>
              <a:rPr lang="en-US" dirty="0" smtClean="0"/>
              <a:t> This is a serious problem that can lead to teen suicide. The teenager may feel that it is too difficult to overcome substance abuse and then take steps to end it for good. Others commit suicide while they are not in their right mind, due to the influence of the substance.</a:t>
            </a:r>
          </a:p>
          <a:p>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239000" cy="1143000"/>
          </a:xfrm>
        </p:spPr>
        <p:txBody>
          <a:bodyPr/>
          <a:lstStyle/>
          <a:p>
            <a:r>
              <a:rPr lang="en-US" dirty="0" smtClean="0"/>
              <a:t>Cont….</a:t>
            </a:r>
            <a:endParaRPr lang="en-US" dirty="0"/>
          </a:p>
        </p:txBody>
      </p:sp>
      <p:sp>
        <p:nvSpPr>
          <p:cNvPr id="3" name="Content Placeholder 2"/>
          <p:cNvSpPr>
            <a:spLocks noGrp="1"/>
          </p:cNvSpPr>
          <p:nvPr>
            <p:ph idx="1"/>
          </p:nvPr>
        </p:nvSpPr>
        <p:spPr>
          <a:xfrm>
            <a:off x="304800" y="1676400"/>
            <a:ext cx="7239000" cy="4876800"/>
          </a:xfrm>
        </p:spPr>
        <p:txBody>
          <a:bodyPr>
            <a:normAutofit fontScale="85000" lnSpcReduction="20000"/>
          </a:bodyPr>
          <a:lstStyle/>
          <a:p>
            <a:r>
              <a:rPr lang="en-US" i="1" dirty="0" smtClean="0"/>
              <a:t>Changes at home.</a:t>
            </a:r>
            <a:r>
              <a:rPr lang="en-US" dirty="0" smtClean="0"/>
              <a:t> Dramatic changes or problems at home can be a cause of teen suicide. Sometimes teenagers can't handle the upheaval created by divorce. This can be a very depressing time for many teens. Sometimes, teenagers may feel as though the divorce is in some way their fault. This can lead to feelings of guilt and shame.</a:t>
            </a:r>
          </a:p>
          <a:p>
            <a:r>
              <a:rPr lang="en-US" dirty="0" smtClean="0"/>
              <a:t>Other problems at home can include </a:t>
            </a:r>
            <a:r>
              <a:rPr lang="en-US" i="1" dirty="0" smtClean="0"/>
              <a:t>domestic violence</a:t>
            </a:r>
            <a:r>
              <a:rPr lang="en-US" dirty="0" smtClean="0"/>
              <a:t>. Even if the abuse is not aimed at the teenager, it can be desirable to escape. Some teenagers see death as the only way out of a difficult situation at home.</a:t>
            </a:r>
            <a:r>
              <a:rPr lang="en-US" i="1" dirty="0" smtClean="0"/>
              <a:t> </a:t>
            </a:r>
          </a:p>
          <a:p>
            <a:r>
              <a:rPr lang="en-US" i="1" dirty="0" smtClean="0"/>
              <a:t>Peer pressure.</a:t>
            </a:r>
            <a:r>
              <a:rPr lang="en-US" dirty="0" smtClean="0"/>
              <a:t> Recently, news stories have shared the existence of social networking sites that promote suicide pacts. Pictures of those who commit suicide are pictured, and suicide is acquiring a sort of dark glamour.</a:t>
            </a:r>
          </a:p>
          <a:p>
            <a:endParaRPr lang="en-US" dirty="0" smtClean="0"/>
          </a:p>
          <a:p>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teenage depression</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Talk about teen suicide.</a:t>
            </a:r>
            <a:r>
              <a:rPr lang="en-US" dirty="0" smtClean="0"/>
              <a:t> Don't be silent. If you are worried about teen suicide, ask your teenager if he or she has thought about killing him or herself. Interestingly enough, teen suicide prevention is more likely if you get the issue out in the open. You can even use the word "suicide."</a:t>
            </a:r>
          </a:p>
          <a:p>
            <a:r>
              <a:rPr lang="en-US" i="1" dirty="0" smtClean="0"/>
              <a:t>Show love to your teenager.</a:t>
            </a:r>
            <a:r>
              <a:rPr lang="en-US" dirty="0" smtClean="0"/>
              <a:t> Teen suicide prevention efforts are more likely to be successful when your teenager feels loved. Make sure that you show love to your teen. Also, let him or her know that you are there to help with problems. Make it clear that you are willing to help your teenager work through his or her issues and find practical solutions to problems.</a:t>
            </a:r>
            <a:r>
              <a:rPr lang="en-US" i="1" dirty="0" smtClean="0"/>
              <a:t> </a:t>
            </a:r>
            <a:endParaRPr lang="en-US" i="1" smtClean="0"/>
          </a:p>
          <a:p>
            <a:r>
              <a:rPr lang="en-US" i="1" smtClean="0"/>
              <a:t>Listen </a:t>
            </a:r>
            <a:r>
              <a:rPr lang="en-US" i="1" dirty="0" smtClean="0"/>
              <a:t>to your teenager.</a:t>
            </a:r>
            <a:r>
              <a:rPr lang="en-US" dirty="0" smtClean="0"/>
              <a:t> Encourage your suicidal teen to talk to you about his or her feelings. Listen carefully, and try to understand. Avoid showing anger or dismissing problems as trivial</a:t>
            </a:r>
          </a:p>
          <a:p>
            <a:endParaRPr lang="en-US" dirty="0"/>
          </a:p>
        </p:txBody>
      </p:sp>
    </p:spTree>
  </p:cSld>
  <p:clrMapOvr>
    <a:masterClrMapping/>
  </p:clrMapOvr>
  <p:transition spd="med">
    <p:comb/>
    <p:sndAc>
      <p:stSnd>
        <p:snd r:embed="rId2" name="breez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128</TotalTime>
  <Words>585</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Preventing Suicide</vt:lpstr>
      <vt:lpstr>SPOTTING THE SIGNS AND HELPING A SUICIDAL PERSON…</vt:lpstr>
      <vt:lpstr>Suicide warnings group</vt:lpstr>
      <vt:lpstr>Suicide warnings cont….</vt:lpstr>
      <vt:lpstr>SUICIDE PREVENTION</vt:lpstr>
      <vt:lpstr>Causes of suicide (Teenage Depression)</vt:lpstr>
      <vt:lpstr>Teenage depression cont….</vt:lpstr>
      <vt:lpstr>Cont….</vt:lpstr>
      <vt:lpstr>Helping teenage depression</vt:lpstr>
      <vt:lpstr>Websites….</vt:lpstr>
      <vt:lpstr>THANK FOR WATCHING </vt:lpstr>
    </vt:vector>
  </TitlesOfParts>
  <Company>Jefferson Parish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Suicide</dc:title>
  <dc:creator>Class</dc:creator>
  <cp:lastModifiedBy>Class</cp:lastModifiedBy>
  <cp:revision>14</cp:revision>
  <dcterms:created xsi:type="dcterms:W3CDTF">2012-04-09T14:02:50Z</dcterms:created>
  <dcterms:modified xsi:type="dcterms:W3CDTF">2012-04-10T18:33:16Z</dcterms:modified>
</cp:coreProperties>
</file>